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2"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embeddedFontLst>
    <p:embeddedFont>
      <p:font typeface="Helvetica" panose="020B0604020202020204" pitchFamily="34" charset="0"/>
      <p:regular r:id="rId11"/>
      <p:bold r:id="rId12"/>
      <p:italic r:id="rId13"/>
      <p:boldItalic r:id="rId14"/>
    </p:embeddedFont>
    <p:embeddedFont>
      <p:font typeface="Tenorite" panose="00000500000000000000" pitchFamily="2" charset="0"/>
      <p:regular r:id="rId15"/>
      <p:bold r:id="rId16"/>
      <p:italic r:id="rId17"/>
      <p:boldItalic r:id="rId18"/>
    </p:embeddedFont>
  </p:embeddedFontLst>
  <p:defaultTex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D36"/>
    <a:srgbClr val="6A87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B55310-69EA-446A-7147-EB75FCE1042D}" v="2" dt="2023-06-27T08:10:37.698"/>
    <p1510:client id="{990FA52F-67D1-E5E2-BB98-A39630AE8F01}" v="49" dt="2023-06-27T08:28:22.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7/6/2023</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‹nº›</a:t>
            </a:fld>
            <a:endParaRPr lang="en-US"/>
          </a:p>
        </p:txBody>
      </p:sp>
    </p:spTree>
    <p:extLst>
      <p:ext uri="{BB962C8B-B14F-4D97-AF65-F5344CB8AC3E}">
        <p14:creationId xmlns:p14="http://schemas.microsoft.com/office/powerpoint/2010/main" val="138713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7/6/2023</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303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7/6/2023</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2356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7/6/2023</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‹nº›</a:t>
            </a:fld>
            <a:endParaRPr lang="en-US"/>
          </a:p>
        </p:txBody>
      </p:sp>
    </p:spTree>
    <p:extLst>
      <p:ext uri="{BB962C8B-B14F-4D97-AF65-F5344CB8AC3E}">
        <p14:creationId xmlns:p14="http://schemas.microsoft.com/office/powerpoint/2010/main" val="1111366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7/6/2023</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‹nº›</a:t>
            </a:fld>
            <a:endParaRPr lang="en-US"/>
          </a:p>
        </p:txBody>
      </p:sp>
    </p:spTree>
    <p:extLst>
      <p:ext uri="{BB962C8B-B14F-4D97-AF65-F5344CB8AC3E}">
        <p14:creationId xmlns:p14="http://schemas.microsoft.com/office/powerpoint/2010/main" val="3846620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7/6/2023</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4206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7/6/2023</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119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7/6/2023</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491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7/6/2023</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541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7/6/2023</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121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7/6/2023</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397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7/6/2023</a:t>
            </a:fld>
            <a:endParaRPr lang="en-US"/>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‹nº›</a:t>
            </a:fld>
            <a:endParaRPr lang="en-US"/>
          </a:p>
        </p:txBody>
      </p:sp>
    </p:spTree>
    <p:extLst>
      <p:ext uri="{BB962C8B-B14F-4D97-AF65-F5344CB8AC3E}">
        <p14:creationId xmlns:p14="http://schemas.microsoft.com/office/powerpoint/2010/main" val="162772782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100000"/>
        </a:lnSpc>
        <a:spcBef>
          <a:spcPct val="0"/>
        </a:spcBef>
        <a:buNone/>
        <a:defRPr sz="440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CC3C3-9EA6-9DB0-B893-53F30E3B6D49}"/>
              </a:ext>
            </a:extLst>
          </p:cNvPr>
          <p:cNvSpPr>
            <a:spLocks noGrp="1"/>
          </p:cNvSpPr>
          <p:nvPr>
            <p:ph type="ctrTitle"/>
          </p:nvPr>
        </p:nvSpPr>
        <p:spPr>
          <a:xfrm>
            <a:off x="797106" y="1625608"/>
            <a:ext cx="3882844" cy="2722164"/>
          </a:xfrm>
        </p:spPr>
        <p:txBody>
          <a:bodyPr>
            <a:normAutofit/>
          </a:bodyPr>
          <a:lstStyle/>
          <a:p>
            <a:pPr>
              <a:lnSpc>
                <a:spcPct val="90000"/>
              </a:lnSpc>
            </a:pPr>
            <a:r>
              <a:rPr lang="en-GB" sz="3800" spc="0">
                <a:effectLst/>
                <a:latin typeface="Helvetica Neue" panose="02000503000000020004" pitchFamily="2" charset="0"/>
              </a:rPr>
              <a:t>The Implications of </a:t>
            </a:r>
            <a:r>
              <a:rPr lang="en-GB" sz="3800" b="1" spc="0">
                <a:effectLst/>
                <a:latin typeface="Helvetica Neue" panose="02000503000000020004" pitchFamily="2" charset="0"/>
              </a:rPr>
              <a:t>Rights of Nature </a:t>
            </a:r>
            <a:r>
              <a:rPr lang="en-GB" sz="3800" spc="0">
                <a:effectLst/>
                <a:latin typeface="Helvetica Neue" panose="02000503000000020004" pitchFamily="2" charset="0"/>
              </a:rPr>
              <a:t>for International Economic Law</a:t>
            </a:r>
            <a:endParaRPr lang="en-GB" sz="3800" spc="0"/>
          </a:p>
        </p:txBody>
      </p:sp>
      <p:sp>
        <p:nvSpPr>
          <p:cNvPr id="3" name="Subtitle 2">
            <a:extLst>
              <a:ext uri="{FF2B5EF4-FFF2-40B4-BE49-F238E27FC236}">
                <a16:creationId xmlns:a16="http://schemas.microsoft.com/office/drawing/2014/main" id="{B919E8C0-EEC8-73BC-692B-D67BE5737DE9}"/>
              </a:ext>
            </a:extLst>
          </p:cNvPr>
          <p:cNvSpPr>
            <a:spLocks noGrp="1"/>
          </p:cNvSpPr>
          <p:nvPr>
            <p:ph type="subTitle" idx="1"/>
          </p:nvPr>
        </p:nvSpPr>
        <p:spPr>
          <a:xfrm>
            <a:off x="797106" y="4466845"/>
            <a:ext cx="3882844" cy="882904"/>
          </a:xfrm>
        </p:spPr>
        <p:txBody>
          <a:bodyPr>
            <a:normAutofit/>
          </a:bodyPr>
          <a:lstStyle/>
          <a:p>
            <a:r>
              <a:rPr lang="en-GB"/>
              <a:t>Piotr Szwedo</a:t>
            </a:r>
          </a:p>
        </p:txBody>
      </p:sp>
      <p:pic>
        <p:nvPicPr>
          <p:cNvPr id="4" name="Picture 3" descr="Roads running through forest">
            <a:extLst>
              <a:ext uri="{FF2B5EF4-FFF2-40B4-BE49-F238E27FC236}">
                <a16:creationId xmlns:a16="http://schemas.microsoft.com/office/drawing/2014/main" id="{E8E715CD-B437-B831-E343-ED33A5F63AAF}"/>
              </a:ext>
            </a:extLst>
          </p:cNvPr>
          <p:cNvPicPr>
            <a:picLocks noChangeAspect="1"/>
          </p:cNvPicPr>
          <p:nvPr/>
        </p:nvPicPr>
        <p:blipFill>
          <a:blip r:embed="rId2"/>
          <a:srcRect l="9360" r="9360"/>
          <a:stretch/>
        </p:blipFill>
        <p:spPr>
          <a:xfrm>
            <a:off x="5224242" y="10"/>
            <a:ext cx="6967758" cy="6857990"/>
          </a:xfrm>
          <a:prstGeom prst="rect">
            <a:avLst/>
          </a:prstGeom>
        </p:spPr>
      </p:pic>
      <p:sp>
        <p:nvSpPr>
          <p:cNvPr id="11" name="Cross 10">
            <a:extLst>
              <a:ext uri="{FF2B5EF4-FFF2-40B4-BE49-F238E27FC236}">
                <a16:creationId xmlns:a16="http://schemas.microsoft.com/office/drawing/2014/main" id="{4029224B-C0FC-EC47-B248-0D4271BC7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575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007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C08E3C-AE29-233A-81A7-60E23BAEA11C}"/>
              </a:ext>
            </a:extLst>
          </p:cNvPr>
          <p:cNvSpPr>
            <a:spLocks noGrp="1"/>
          </p:cNvSpPr>
          <p:nvPr>
            <p:ph type="title"/>
          </p:nvPr>
        </p:nvSpPr>
        <p:spPr>
          <a:xfrm>
            <a:off x="565149" y="1204721"/>
            <a:ext cx="6002798" cy="1446550"/>
          </a:xfrm>
        </p:spPr>
        <p:txBody>
          <a:bodyPr>
            <a:normAutofit/>
          </a:bodyPr>
          <a:lstStyle/>
          <a:p>
            <a:r>
              <a:rPr lang="en-GB">
                <a:latin typeface="Helvetica" pitchFamily="2" charset="0"/>
              </a:rPr>
              <a:t>Origins of Rights of Nature</a:t>
            </a:r>
          </a:p>
        </p:txBody>
      </p:sp>
      <p:sp>
        <p:nvSpPr>
          <p:cNvPr id="3" name="Content Placeholder 2">
            <a:extLst>
              <a:ext uri="{FF2B5EF4-FFF2-40B4-BE49-F238E27FC236}">
                <a16:creationId xmlns:a16="http://schemas.microsoft.com/office/drawing/2014/main" id="{EE94450C-0B9A-9B3E-3A59-44E2BAAF5436}"/>
              </a:ext>
            </a:extLst>
          </p:cNvPr>
          <p:cNvSpPr>
            <a:spLocks noGrp="1"/>
          </p:cNvSpPr>
          <p:nvPr>
            <p:ph idx="1"/>
          </p:nvPr>
        </p:nvSpPr>
        <p:spPr>
          <a:xfrm>
            <a:off x="565149" y="3032954"/>
            <a:ext cx="6002798" cy="3188586"/>
          </a:xfrm>
        </p:spPr>
        <p:txBody>
          <a:bodyPr vert="horz" lIns="91440" tIns="45720" rIns="91440" bIns="45720" rtlCol="0" anchor="t">
            <a:normAutofit/>
          </a:bodyPr>
          <a:lstStyle/>
          <a:p>
            <a:pPr>
              <a:lnSpc>
                <a:spcPct val="90000"/>
              </a:lnSpc>
            </a:pPr>
            <a:r>
              <a:rPr lang="en-GB" sz="1800" b="1">
                <a:latin typeface="Helvetica Light"/>
                <a:cs typeface="helvetica"/>
              </a:rPr>
              <a:t>Premise: Nature should be a legal person with its own rights. </a:t>
            </a:r>
            <a:r>
              <a:rPr lang="en-GB" sz="1800">
                <a:latin typeface="Helvetica Light"/>
                <a:cs typeface="helvetica"/>
              </a:rPr>
              <a:t>Humans would act on its behalf.</a:t>
            </a:r>
            <a:endParaRPr lang="en-GB" sz="1800" b="1">
              <a:latin typeface="Helvetica Light"/>
              <a:cs typeface="helvetica"/>
            </a:endParaRPr>
          </a:p>
          <a:p>
            <a:pPr>
              <a:lnSpc>
                <a:spcPct val="90000"/>
              </a:lnSpc>
            </a:pPr>
            <a:r>
              <a:rPr lang="en-GB" sz="1800">
                <a:latin typeface="Helvetica Light"/>
                <a:cs typeface="helvetica"/>
              </a:rPr>
              <a:t>Concept originating in postcolonial states, derived from cosmologies of indigenous people.</a:t>
            </a:r>
          </a:p>
          <a:p>
            <a:pPr>
              <a:lnSpc>
                <a:spcPct val="90000"/>
              </a:lnSpc>
            </a:pPr>
            <a:r>
              <a:rPr lang="en-GB" sz="1800">
                <a:latin typeface="Helvetica Light"/>
                <a:cs typeface="helvetica"/>
              </a:rPr>
              <a:t>Introduced into wider legal debate thanks to the 1972 article “Should Trees Have Standing?” by Christopher Stone, written in reaction to the U.S. case Sierra Club v. Morton.</a:t>
            </a:r>
          </a:p>
          <a:p>
            <a:pPr>
              <a:lnSpc>
                <a:spcPct val="90000"/>
              </a:lnSpc>
            </a:pPr>
            <a:r>
              <a:rPr lang="en-GB" sz="1800">
                <a:latin typeface="Helvetica Light"/>
                <a:cs typeface="helvetica"/>
              </a:rPr>
              <a:t>While currently implemented only in selected local and national legal systems, the concept tends to permeate into other jurisdictions.</a:t>
            </a:r>
          </a:p>
        </p:txBody>
      </p:sp>
      <p:pic>
        <p:nvPicPr>
          <p:cNvPr id="5" name="Picture 4" descr="Palm tree leaves in dark scene">
            <a:extLst>
              <a:ext uri="{FF2B5EF4-FFF2-40B4-BE49-F238E27FC236}">
                <a16:creationId xmlns:a16="http://schemas.microsoft.com/office/drawing/2014/main" id="{6A61D0F3-D0A9-C545-5D9B-B3C6623DE25F}"/>
              </a:ext>
            </a:extLst>
          </p:cNvPr>
          <p:cNvPicPr>
            <a:picLocks noChangeAspect="1"/>
          </p:cNvPicPr>
          <p:nvPr/>
        </p:nvPicPr>
        <p:blipFill>
          <a:blip r:embed="rId2"/>
          <a:srcRect l="25488" r="25488"/>
          <a:stretch/>
        </p:blipFill>
        <p:spPr>
          <a:xfrm>
            <a:off x="7494078" y="1096772"/>
            <a:ext cx="4240722" cy="5761228"/>
          </a:xfrm>
          <a:prstGeom prst="rect">
            <a:avLst/>
          </a:prstGeom>
        </p:spPr>
      </p:pic>
      <p:sp>
        <p:nvSpPr>
          <p:cNvPr id="20" name="Cross 19">
            <a:extLst>
              <a:ext uri="{FF2B5EF4-FFF2-40B4-BE49-F238E27FC236}">
                <a16:creationId xmlns:a16="http://schemas.microsoft.com/office/drawing/2014/main" id="{DA7B3086-613B-B44B-8231-1C082E4A6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2736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8B904E-0411-0E33-C5CA-94392AD767F1}"/>
              </a:ext>
            </a:extLst>
          </p:cNvPr>
          <p:cNvSpPr txBox="1"/>
          <p:nvPr/>
        </p:nvSpPr>
        <p:spPr>
          <a:xfrm>
            <a:off x="7673009" y="1354030"/>
            <a:ext cx="2464904" cy="5047536"/>
          </a:xfrm>
          <a:prstGeom prst="rect">
            <a:avLst/>
          </a:prstGeom>
          <a:noFill/>
        </p:spPr>
        <p:txBody>
          <a:bodyPr wrap="square" lIns="91440" tIns="45720" rIns="91440" bIns="45720" rtlCol="0" anchor="t">
            <a:spAutoFit/>
          </a:bodyPr>
          <a:lstStyle/>
          <a:p>
            <a:pPr marL="342900" indent="-342900">
              <a:buAutoNum type="arabicPeriod"/>
            </a:pPr>
            <a:r>
              <a:rPr lang="en-GB" sz="1400">
                <a:solidFill>
                  <a:schemeClr val="bg1">
                    <a:lumMod val="85000"/>
                  </a:schemeClr>
                </a:solidFill>
                <a:latin typeface="Helvetica Light"/>
              </a:rPr>
              <a:t>Argentina</a:t>
            </a:r>
          </a:p>
          <a:p>
            <a:pPr marL="342900" indent="-342900">
              <a:buAutoNum type="arabicPeriod"/>
            </a:pPr>
            <a:r>
              <a:rPr lang="en-GB" sz="1400" b="1">
                <a:solidFill>
                  <a:schemeClr val="bg1"/>
                </a:solidFill>
                <a:latin typeface="Helvetica" pitchFamily="2" charset="0"/>
              </a:rPr>
              <a:t>Australia</a:t>
            </a:r>
          </a:p>
          <a:p>
            <a:pPr marL="342900" indent="-342900">
              <a:buAutoNum type="arabicPeriod"/>
            </a:pPr>
            <a:r>
              <a:rPr lang="en-GB" sz="1400">
                <a:solidFill>
                  <a:schemeClr val="bg1">
                    <a:lumMod val="85000"/>
                  </a:schemeClr>
                </a:solidFill>
                <a:latin typeface="Helvetica Light"/>
              </a:rPr>
              <a:t>Bangladesh</a:t>
            </a:r>
          </a:p>
          <a:p>
            <a:pPr marL="342900" indent="-342900">
              <a:buAutoNum type="arabicPeriod"/>
            </a:pPr>
            <a:r>
              <a:rPr lang="en-GB" sz="1400">
                <a:solidFill>
                  <a:schemeClr val="bg1">
                    <a:lumMod val="85000"/>
                  </a:schemeClr>
                </a:solidFill>
                <a:latin typeface="Helvetica Light"/>
              </a:rPr>
              <a:t>Belize</a:t>
            </a:r>
          </a:p>
          <a:p>
            <a:pPr marL="342900" indent="-342900">
              <a:buAutoNum type="arabicPeriod"/>
            </a:pPr>
            <a:r>
              <a:rPr lang="en-GB" sz="1400" b="1">
                <a:solidFill>
                  <a:schemeClr val="bg1"/>
                </a:solidFill>
                <a:latin typeface="Helvetica" pitchFamily="2" charset="0"/>
              </a:rPr>
              <a:t>Bolivia</a:t>
            </a:r>
          </a:p>
          <a:p>
            <a:pPr marL="342900" indent="-342900">
              <a:buAutoNum type="arabicPeriod"/>
            </a:pPr>
            <a:r>
              <a:rPr lang="en-GB" sz="1400">
                <a:solidFill>
                  <a:schemeClr val="bg1">
                    <a:lumMod val="85000"/>
                  </a:schemeClr>
                </a:solidFill>
                <a:latin typeface="Helvetica Light"/>
              </a:rPr>
              <a:t>Brazil</a:t>
            </a:r>
          </a:p>
          <a:p>
            <a:pPr marL="342900" indent="-342900">
              <a:buAutoNum type="arabicPeriod"/>
            </a:pPr>
            <a:r>
              <a:rPr lang="en-GB" sz="1400">
                <a:solidFill>
                  <a:schemeClr val="bg1">
                    <a:lumMod val="85000"/>
                  </a:schemeClr>
                </a:solidFill>
                <a:latin typeface="Helvetica Light"/>
              </a:rPr>
              <a:t>Canada</a:t>
            </a:r>
          </a:p>
          <a:p>
            <a:pPr marL="342900" indent="-342900">
              <a:buAutoNum type="arabicPeriod"/>
            </a:pPr>
            <a:r>
              <a:rPr lang="en-GB" sz="1400">
                <a:solidFill>
                  <a:schemeClr val="bg1">
                    <a:lumMod val="85000"/>
                  </a:schemeClr>
                </a:solidFill>
                <a:latin typeface="Helvetica Light"/>
              </a:rPr>
              <a:t>Colombia</a:t>
            </a:r>
          </a:p>
          <a:p>
            <a:pPr marL="342900" indent="-342900">
              <a:buAutoNum type="arabicPeriod"/>
            </a:pPr>
            <a:r>
              <a:rPr lang="en-GB" sz="1400">
                <a:solidFill>
                  <a:schemeClr val="bg1">
                    <a:lumMod val="85000"/>
                  </a:schemeClr>
                </a:solidFill>
                <a:latin typeface="Helvetica Light"/>
              </a:rPr>
              <a:t>Costa Rica</a:t>
            </a:r>
          </a:p>
          <a:p>
            <a:pPr marL="342900" indent="-342900">
              <a:buAutoNum type="arabicPeriod"/>
            </a:pPr>
            <a:r>
              <a:rPr lang="en-GB" sz="1400" b="1">
                <a:solidFill>
                  <a:schemeClr val="bg1"/>
                </a:solidFill>
                <a:latin typeface="Helvetica" pitchFamily="2" charset="0"/>
              </a:rPr>
              <a:t>Ecuador</a:t>
            </a:r>
          </a:p>
          <a:p>
            <a:pPr marL="342900" indent="-342900">
              <a:buAutoNum type="arabicPeriod"/>
            </a:pPr>
            <a:r>
              <a:rPr lang="en-GB" sz="1400">
                <a:solidFill>
                  <a:schemeClr val="bg1">
                    <a:lumMod val="85000"/>
                  </a:schemeClr>
                </a:solidFill>
                <a:latin typeface="Helvetica Light"/>
              </a:rPr>
              <a:t>France</a:t>
            </a:r>
          </a:p>
          <a:p>
            <a:pPr marL="342900" indent="-342900">
              <a:buAutoNum type="arabicPeriod"/>
            </a:pPr>
            <a:r>
              <a:rPr lang="en-GB" sz="1400">
                <a:solidFill>
                  <a:schemeClr val="bg1">
                    <a:lumMod val="85000"/>
                  </a:schemeClr>
                </a:solidFill>
                <a:latin typeface="Helvetica Light"/>
              </a:rPr>
              <a:t>Guatemala</a:t>
            </a:r>
          </a:p>
          <a:p>
            <a:pPr marL="342900" indent="-342900">
              <a:buAutoNum type="arabicPeriod"/>
            </a:pPr>
            <a:r>
              <a:rPr lang="en-GB" sz="1400" b="1">
                <a:solidFill>
                  <a:schemeClr val="bg1"/>
                </a:solidFill>
                <a:latin typeface="Helvetica" pitchFamily="2" charset="0"/>
              </a:rPr>
              <a:t>India</a:t>
            </a:r>
          </a:p>
          <a:p>
            <a:pPr marL="342900" indent="-342900">
              <a:buAutoNum type="arabicPeriod"/>
            </a:pPr>
            <a:r>
              <a:rPr lang="en-GB" sz="1400">
                <a:solidFill>
                  <a:schemeClr val="bg1">
                    <a:lumMod val="85000"/>
                  </a:schemeClr>
                </a:solidFill>
                <a:latin typeface="Helvetica Light"/>
              </a:rPr>
              <a:t>Mexico</a:t>
            </a:r>
          </a:p>
          <a:p>
            <a:pPr marL="342900" indent="-342900">
              <a:buAutoNum type="arabicPeriod"/>
            </a:pPr>
            <a:r>
              <a:rPr lang="en-GB" sz="1400" b="1">
                <a:solidFill>
                  <a:schemeClr val="bg1"/>
                </a:solidFill>
                <a:latin typeface="Helvetica" pitchFamily="2" charset="0"/>
              </a:rPr>
              <a:t>New Zealand</a:t>
            </a:r>
          </a:p>
          <a:p>
            <a:pPr marL="342900" indent="-342900">
              <a:buAutoNum type="arabicPeriod"/>
            </a:pPr>
            <a:r>
              <a:rPr lang="en-GB" sz="1400">
                <a:solidFill>
                  <a:schemeClr val="bg1">
                    <a:lumMod val="85000"/>
                  </a:schemeClr>
                </a:solidFill>
                <a:latin typeface="Helvetica Light"/>
              </a:rPr>
              <a:t>Nigeria</a:t>
            </a:r>
          </a:p>
          <a:p>
            <a:pPr marL="342900" indent="-342900">
              <a:buAutoNum type="arabicPeriod"/>
            </a:pPr>
            <a:r>
              <a:rPr lang="en-GB" sz="1400">
                <a:solidFill>
                  <a:schemeClr val="bg1">
                    <a:lumMod val="85000"/>
                  </a:schemeClr>
                </a:solidFill>
                <a:latin typeface="Helvetica Light"/>
              </a:rPr>
              <a:t>Pakistan</a:t>
            </a:r>
          </a:p>
          <a:p>
            <a:pPr marL="342900" indent="-342900">
              <a:buAutoNum type="arabicPeriod"/>
            </a:pPr>
            <a:r>
              <a:rPr lang="en-GB" sz="1400">
                <a:solidFill>
                  <a:schemeClr val="bg1">
                    <a:lumMod val="85000"/>
                  </a:schemeClr>
                </a:solidFill>
                <a:latin typeface="Helvetica Light"/>
              </a:rPr>
              <a:t>Panama</a:t>
            </a:r>
          </a:p>
          <a:p>
            <a:pPr marL="342900" indent="-342900">
              <a:buAutoNum type="arabicPeriod"/>
            </a:pPr>
            <a:r>
              <a:rPr lang="en-GB" sz="1400">
                <a:solidFill>
                  <a:schemeClr val="bg1">
                    <a:lumMod val="85000"/>
                  </a:schemeClr>
                </a:solidFill>
                <a:latin typeface="Helvetica Light"/>
              </a:rPr>
              <a:t>Peru</a:t>
            </a:r>
          </a:p>
          <a:p>
            <a:pPr marL="342900" indent="-342900">
              <a:buAutoNum type="arabicPeriod"/>
            </a:pPr>
            <a:r>
              <a:rPr lang="en-GB" sz="1400">
                <a:solidFill>
                  <a:schemeClr val="bg1">
                    <a:lumMod val="85000"/>
                  </a:schemeClr>
                </a:solidFill>
                <a:latin typeface="Helvetica Light"/>
              </a:rPr>
              <a:t>South Africa</a:t>
            </a:r>
          </a:p>
          <a:p>
            <a:pPr marL="342900" indent="-342900">
              <a:buAutoNum type="arabicPeriod"/>
            </a:pPr>
            <a:r>
              <a:rPr lang="en-GB" sz="1400" b="1">
                <a:solidFill>
                  <a:schemeClr val="bg1"/>
                </a:solidFill>
                <a:latin typeface="Helvetica" pitchFamily="2" charset="0"/>
              </a:rPr>
              <a:t>Spain</a:t>
            </a:r>
            <a:endParaRPr lang="en-GB" sz="1400">
              <a:solidFill>
                <a:schemeClr val="bg1"/>
              </a:solidFill>
              <a:latin typeface="Helvetica Light" panose="020B0403020202020204" pitchFamily="34" charset="0"/>
            </a:endParaRPr>
          </a:p>
          <a:p>
            <a:pPr marL="342900" indent="-342900">
              <a:buAutoNum type="arabicPeriod"/>
            </a:pPr>
            <a:r>
              <a:rPr lang="en-GB" sz="1400">
                <a:solidFill>
                  <a:schemeClr val="bg1">
                    <a:lumMod val="85000"/>
                  </a:schemeClr>
                </a:solidFill>
                <a:latin typeface="Helvetica Light"/>
              </a:rPr>
              <a:t>Uganda</a:t>
            </a:r>
          </a:p>
          <a:p>
            <a:pPr marL="342900" indent="-342900">
              <a:buAutoNum type="arabicPeriod"/>
            </a:pPr>
            <a:r>
              <a:rPr lang="en-GB" sz="1400" b="1">
                <a:solidFill>
                  <a:schemeClr val="bg1"/>
                </a:solidFill>
                <a:latin typeface="Helvetica" pitchFamily="2" charset="0"/>
              </a:rPr>
              <a:t>United States</a:t>
            </a:r>
          </a:p>
        </p:txBody>
      </p:sp>
    </p:spTree>
    <p:extLst>
      <p:ext uri="{BB962C8B-B14F-4D97-AF65-F5344CB8AC3E}">
        <p14:creationId xmlns:p14="http://schemas.microsoft.com/office/powerpoint/2010/main" val="99259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4E86-717D-A7F9-7780-375F7FA79281}"/>
              </a:ext>
            </a:extLst>
          </p:cNvPr>
          <p:cNvSpPr>
            <a:spLocks noGrp="1"/>
          </p:cNvSpPr>
          <p:nvPr>
            <p:ph type="title"/>
          </p:nvPr>
        </p:nvSpPr>
        <p:spPr/>
        <p:txBody>
          <a:bodyPr/>
          <a:lstStyle/>
          <a:p>
            <a:r>
              <a:rPr lang="en-GB"/>
              <a:t>Critique of anthropocentrism</a:t>
            </a:r>
          </a:p>
        </p:txBody>
      </p:sp>
      <p:sp>
        <p:nvSpPr>
          <p:cNvPr id="3" name="Content Placeholder 2">
            <a:extLst>
              <a:ext uri="{FF2B5EF4-FFF2-40B4-BE49-F238E27FC236}">
                <a16:creationId xmlns:a16="http://schemas.microsoft.com/office/drawing/2014/main" id="{7EEDC777-F20E-166D-ED8A-A4EE97BCF453}"/>
              </a:ext>
            </a:extLst>
          </p:cNvPr>
          <p:cNvSpPr>
            <a:spLocks noGrp="1"/>
          </p:cNvSpPr>
          <p:nvPr>
            <p:ph idx="1"/>
          </p:nvPr>
        </p:nvSpPr>
        <p:spPr>
          <a:xfrm>
            <a:off x="565149" y="2464692"/>
            <a:ext cx="9645650" cy="3865769"/>
          </a:xfrm>
        </p:spPr>
        <p:txBody>
          <a:bodyPr vert="horz" lIns="91440" tIns="45720" rIns="91440" bIns="45720" rtlCol="0" anchor="t">
            <a:normAutofit lnSpcReduction="10000"/>
          </a:bodyPr>
          <a:lstStyle/>
          <a:p>
            <a:r>
              <a:rPr lang="en-GB">
                <a:latin typeface="Helvetica Light"/>
              </a:rPr>
              <a:t>Advocates of </a:t>
            </a:r>
            <a:r>
              <a:rPr lang="en-GB" err="1">
                <a:latin typeface="Helvetica Light"/>
              </a:rPr>
              <a:t>RoN</a:t>
            </a:r>
            <a:r>
              <a:rPr lang="en-GB">
                <a:latin typeface="Helvetica Light"/>
              </a:rPr>
              <a:t> postulate a paradigm shift, which according to them would mean changing the legal paradigm from anthropocentric to </a:t>
            </a:r>
            <a:r>
              <a:rPr lang="en-GB" err="1">
                <a:latin typeface="Helvetica Light"/>
              </a:rPr>
              <a:t>ecocentric</a:t>
            </a:r>
            <a:r>
              <a:rPr lang="en-GB">
                <a:latin typeface="Helvetica Light"/>
              </a:rPr>
              <a:t>. </a:t>
            </a:r>
            <a:endParaRPr lang="en-GB"/>
          </a:p>
          <a:p>
            <a:r>
              <a:rPr lang="en-GB" i="1">
                <a:latin typeface="Helvetica Light"/>
              </a:rPr>
              <a:t>Anthropocentric: </a:t>
            </a:r>
            <a:r>
              <a:rPr lang="en-GB">
                <a:latin typeface="Helvetica Light"/>
              </a:rPr>
              <a:t>focused on human beings and their needs.</a:t>
            </a:r>
          </a:p>
          <a:p>
            <a:r>
              <a:rPr lang="en-GB" i="1" err="1">
                <a:latin typeface="Helvetica Light"/>
              </a:rPr>
              <a:t>Ecocentric</a:t>
            </a:r>
            <a:r>
              <a:rPr lang="en-GB">
                <a:latin typeface="Helvetica Light"/>
              </a:rPr>
              <a:t>: focused on the well-being of ecosystems.</a:t>
            </a:r>
          </a:p>
          <a:p>
            <a:pPr lvl="1"/>
            <a:r>
              <a:rPr lang="en-GB">
                <a:latin typeface="Helvetica Light"/>
              </a:rPr>
              <a:t>Significance influence of theories calling for balance-of-nature, equilibrium, homeostasis of the environment.</a:t>
            </a:r>
          </a:p>
          <a:p>
            <a:pPr lvl="1"/>
            <a:r>
              <a:rPr lang="en-GB">
                <a:latin typeface="Helvetica Light"/>
              </a:rPr>
              <a:t>Anthropocentrism criticised as an inherently imbalanced approach to the environment.</a:t>
            </a:r>
          </a:p>
          <a:p>
            <a:pPr lvl="1"/>
            <a:r>
              <a:rPr lang="en-GB">
                <a:latin typeface="Helvetica Light"/>
              </a:rPr>
              <a:t>Need to adapt and rebalance </a:t>
            </a:r>
            <a:r>
              <a:rPr lang="en-GB" b="1">
                <a:latin typeface="Helvetica Light"/>
              </a:rPr>
              <a:t>law –</a:t>
            </a:r>
            <a:r>
              <a:rPr lang="en-GB">
                <a:latin typeface="Helvetica Light"/>
              </a:rPr>
              <a:t> another system based on equilibrium.</a:t>
            </a:r>
          </a:p>
          <a:p>
            <a:pPr lvl="1"/>
            <a:endParaRPr lang="en-GB"/>
          </a:p>
        </p:txBody>
      </p:sp>
    </p:spTree>
    <p:extLst>
      <p:ext uri="{BB962C8B-B14F-4D97-AF65-F5344CB8AC3E}">
        <p14:creationId xmlns:p14="http://schemas.microsoft.com/office/powerpoint/2010/main" val="1521555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89BB-A92F-BD60-A2F5-C13A210D20A6}"/>
              </a:ext>
            </a:extLst>
          </p:cNvPr>
          <p:cNvSpPr>
            <a:spLocks noGrp="1"/>
          </p:cNvSpPr>
          <p:nvPr>
            <p:ph type="title"/>
          </p:nvPr>
        </p:nvSpPr>
        <p:spPr/>
        <p:txBody>
          <a:bodyPr/>
          <a:lstStyle/>
          <a:p>
            <a:r>
              <a:rPr lang="en-GB"/>
              <a:t>Critique of economic growth</a:t>
            </a:r>
          </a:p>
        </p:txBody>
      </p:sp>
      <p:sp>
        <p:nvSpPr>
          <p:cNvPr id="3" name="Content Placeholder 2">
            <a:extLst>
              <a:ext uri="{FF2B5EF4-FFF2-40B4-BE49-F238E27FC236}">
                <a16:creationId xmlns:a16="http://schemas.microsoft.com/office/drawing/2014/main" id="{2EE28857-041A-7BFD-F927-333D4A24E86A}"/>
              </a:ext>
            </a:extLst>
          </p:cNvPr>
          <p:cNvSpPr>
            <a:spLocks noGrp="1"/>
          </p:cNvSpPr>
          <p:nvPr>
            <p:ph idx="1"/>
          </p:nvPr>
        </p:nvSpPr>
        <p:spPr>
          <a:xfrm>
            <a:off x="565150" y="2009896"/>
            <a:ext cx="8267296" cy="4618431"/>
          </a:xfrm>
        </p:spPr>
        <p:txBody>
          <a:bodyPr vert="horz" lIns="91440" tIns="45720" rIns="91440" bIns="45720" rtlCol="0" anchor="t">
            <a:normAutofit fontScale="92500"/>
          </a:bodyPr>
          <a:lstStyle/>
          <a:p>
            <a:r>
              <a:rPr lang="en-GB" b="1">
                <a:latin typeface="Helvetica Light"/>
              </a:rPr>
              <a:t>Sustainable development </a:t>
            </a:r>
            <a:r>
              <a:rPr lang="en-GB">
                <a:latin typeface="Helvetica Light"/>
              </a:rPr>
              <a:t>remains the most popular concept calling for a balance between environmental protection, social needs, and economic development – initially closely linked to economic growth, which was measured mostly through DGP.</a:t>
            </a:r>
          </a:p>
          <a:p>
            <a:r>
              <a:rPr lang="en-GB">
                <a:latin typeface="Helvetica Light"/>
              </a:rPr>
              <a:t>In the 1970s, economic growth started to be criticised on the grounds of oversimplification, but also due to the limits-to-growth challenge – the observation that infinite growth cannot be possible in a world with finite resources.</a:t>
            </a:r>
          </a:p>
          <a:p>
            <a:pPr lvl="1"/>
            <a:r>
              <a:rPr lang="en-GB">
                <a:latin typeface="Helvetica Light"/>
              </a:rPr>
              <a:t>European discussions regarding degrowth/</a:t>
            </a:r>
            <a:r>
              <a:rPr lang="en-GB" err="1">
                <a:latin typeface="Helvetica Light"/>
              </a:rPr>
              <a:t>décroissance</a:t>
            </a:r>
            <a:r>
              <a:rPr lang="en-GB">
                <a:latin typeface="Helvetica Light"/>
              </a:rPr>
              <a:t> (S. Latouche, C. </a:t>
            </a:r>
            <a:r>
              <a:rPr lang="en-GB" err="1">
                <a:latin typeface="Helvetica Light"/>
              </a:rPr>
              <a:t>Taibo</a:t>
            </a:r>
            <a:r>
              <a:rPr lang="en-GB">
                <a:latin typeface="Helvetica Light"/>
              </a:rPr>
              <a:t>), postgrowth (A. Gorz), limits of growth (D.H. Meadows).</a:t>
            </a:r>
          </a:p>
          <a:p>
            <a:pPr lvl="1"/>
            <a:r>
              <a:rPr lang="en-GB">
                <a:latin typeface="Helvetica Light"/>
              </a:rPr>
              <a:t>Latin American disappointment with the environmental and social impacts of neoliberal economic schools, giving rise to popularity of </a:t>
            </a:r>
            <a:r>
              <a:rPr lang="en-GB" i="1" err="1">
                <a:latin typeface="Helvetica Light"/>
              </a:rPr>
              <a:t>buen</a:t>
            </a:r>
            <a:r>
              <a:rPr lang="en-GB" i="1">
                <a:latin typeface="Helvetica Light"/>
              </a:rPr>
              <a:t> </a:t>
            </a:r>
            <a:r>
              <a:rPr lang="en-GB" i="1" err="1">
                <a:latin typeface="Helvetica Light"/>
              </a:rPr>
              <a:t>vivir</a:t>
            </a:r>
            <a:r>
              <a:rPr lang="en-GB" i="1">
                <a:latin typeface="Helvetica Light"/>
              </a:rPr>
              <a:t> / </a:t>
            </a:r>
            <a:r>
              <a:rPr lang="en-GB" i="1" err="1">
                <a:latin typeface="Helvetica Light"/>
              </a:rPr>
              <a:t>sumak</a:t>
            </a:r>
            <a:r>
              <a:rPr lang="en-GB" i="1">
                <a:latin typeface="Helvetica Light"/>
              </a:rPr>
              <a:t> </a:t>
            </a:r>
            <a:r>
              <a:rPr lang="en-GB" i="1" err="1">
                <a:latin typeface="Helvetica Light"/>
              </a:rPr>
              <a:t>kawsay</a:t>
            </a:r>
            <a:r>
              <a:rPr lang="en-GB" i="1">
                <a:latin typeface="Helvetica Light"/>
              </a:rPr>
              <a:t> </a:t>
            </a:r>
            <a:r>
              <a:rPr lang="en-GB">
                <a:latin typeface="Helvetica Light"/>
              </a:rPr>
              <a:t>– a Quechuan vision of good and harmonious life.</a:t>
            </a:r>
          </a:p>
        </p:txBody>
      </p:sp>
    </p:spTree>
    <p:extLst>
      <p:ext uri="{BB962C8B-B14F-4D97-AF65-F5344CB8AC3E}">
        <p14:creationId xmlns:p14="http://schemas.microsoft.com/office/powerpoint/2010/main" val="2797658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kyscrapers shown from view looking up">
            <a:extLst>
              <a:ext uri="{FF2B5EF4-FFF2-40B4-BE49-F238E27FC236}">
                <a16:creationId xmlns:a16="http://schemas.microsoft.com/office/drawing/2014/main" id="{20E7C924-8D29-BD31-93E9-9818282340E6}"/>
              </a:ext>
            </a:extLst>
          </p:cNvPr>
          <p:cNvPicPr>
            <a:picLocks noChangeAspect="1"/>
          </p:cNvPicPr>
          <p:nvPr/>
        </p:nvPicPr>
        <p:blipFill>
          <a:blip r:embed="rId2"/>
          <a:srcRect l="24596" r="24596"/>
          <a:stretch/>
        </p:blipFill>
        <p:spPr>
          <a:xfrm>
            <a:off x="1764" y="10"/>
            <a:ext cx="5222474" cy="6857990"/>
          </a:xfrm>
          <a:prstGeom prst="rect">
            <a:avLst/>
          </a:prstGeom>
        </p:spPr>
      </p:pic>
      <p:sp>
        <p:nvSpPr>
          <p:cNvPr id="11" name="Rectangle">
            <a:extLst>
              <a:ext uri="{FF2B5EF4-FFF2-40B4-BE49-F238E27FC236}">
                <a16:creationId xmlns:a16="http://schemas.microsoft.com/office/drawing/2014/main" id="{012D3DE8-D97E-7C4A-A951-51BC9267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096772"/>
            <a:ext cx="5222474" cy="5761228"/>
          </a:xfrm>
          <a:prstGeom prst="rect">
            <a:avLst/>
          </a:prstGeom>
          <a:gradFill flip="none" rotWithShape="1">
            <a:gsLst>
              <a:gs pos="32000">
                <a:schemeClr val="tx1">
                  <a:alpha val="67000"/>
                </a:schemeClr>
              </a:gs>
              <a:gs pos="0">
                <a:schemeClr val="tx1">
                  <a:alpha val="55000"/>
                </a:schemeClr>
              </a:gs>
              <a:gs pos="99000">
                <a:schemeClr val="tx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a:solidFill>
                <a:srgbClr val="FFFFFF"/>
              </a:solidFill>
              <a:sym typeface="Avenir Next"/>
            </a:endParaRPr>
          </a:p>
        </p:txBody>
      </p:sp>
      <p:sp>
        <p:nvSpPr>
          <p:cNvPr id="2" name="Title 1">
            <a:extLst>
              <a:ext uri="{FF2B5EF4-FFF2-40B4-BE49-F238E27FC236}">
                <a16:creationId xmlns:a16="http://schemas.microsoft.com/office/drawing/2014/main" id="{07B789BB-A92F-BD60-A2F5-C13A210D20A6}"/>
              </a:ext>
            </a:extLst>
          </p:cNvPr>
          <p:cNvSpPr>
            <a:spLocks noGrp="1"/>
          </p:cNvSpPr>
          <p:nvPr>
            <p:ph type="title"/>
          </p:nvPr>
        </p:nvSpPr>
        <p:spPr>
          <a:xfrm>
            <a:off x="565149" y="1553972"/>
            <a:ext cx="4114800" cy="4064931"/>
          </a:xfrm>
        </p:spPr>
        <p:txBody>
          <a:bodyPr>
            <a:normAutofit/>
          </a:bodyPr>
          <a:lstStyle/>
          <a:p>
            <a:r>
              <a:rPr lang="en-GB">
                <a:solidFill>
                  <a:schemeClr val="bg1"/>
                </a:solidFill>
              </a:rPr>
              <a:t>Potential issues </a:t>
            </a:r>
            <a:br>
              <a:rPr lang="en-GB">
                <a:solidFill>
                  <a:schemeClr val="bg1"/>
                </a:solidFill>
              </a:rPr>
            </a:br>
            <a:r>
              <a:rPr lang="en-GB">
                <a:solidFill>
                  <a:schemeClr val="bg1"/>
                </a:solidFill>
              </a:rPr>
              <a:t>for economic actors</a:t>
            </a:r>
          </a:p>
        </p:txBody>
      </p:sp>
      <p:sp>
        <p:nvSpPr>
          <p:cNvPr id="3" name="Content Placeholder 2">
            <a:extLst>
              <a:ext uri="{FF2B5EF4-FFF2-40B4-BE49-F238E27FC236}">
                <a16:creationId xmlns:a16="http://schemas.microsoft.com/office/drawing/2014/main" id="{2EE28857-041A-7BFD-F927-333D4A24E86A}"/>
              </a:ext>
            </a:extLst>
          </p:cNvPr>
          <p:cNvSpPr>
            <a:spLocks noGrp="1"/>
          </p:cNvSpPr>
          <p:nvPr>
            <p:ph idx="1"/>
          </p:nvPr>
        </p:nvSpPr>
        <p:spPr>
          <a:xfrm>
            <a:off x="6096000" y="1553972"/>
            <a:ext cx="5530839" cy="4327398"/>
          </a:xfrm>
        </p:spPr>
        <p:txBody>
          <a:bodyPr vert="horz" lIns="91440" tIns="45720" rIns="91440" bIns="45720" rtlCol="0" anchor="t">
            <a:normAutofit/>
          </a:bodyPr>
          <a:lstStyle/>
          <a:p>
            <a:pPr>
              <a:lnSpc>
                <a:spcPct val="90000"/>
              </a:lnSpc>
            </a:pPr>
            <a:r>
              <a:rPr lang="en-GB" sz="1900">
                <a:latin typeface="Helvetica Light"/>
              </a:rPr>
              <a:t>While international economic law operates on a global scale, advocates for freedom of trade, supports investment and entrepreneurship, indigenous cosmologies usually on the local context, promote restrictive use of resources, privilege communities and the public sphere.</a:t>
            </a:r>
          </a:p>
          <a:p>
            <a:pPr>
              <a:lnSpc>
                <a:spcPct val="90000"/>
              </a:lnSpc>
            </a:pPr>
            <a:r>
              <a:rPr lang="en-GB" sz="1900">
                <a:latin typeface="Helvetica Light"/>
              </a:rPr>
              <a:t>Position of economic actors may be worsened by the fact that Rights of Nature extend legal standing, facilitating strategic lawsuits. </a:t>
            </a:r>
            <a:endParaRPr lang="en-GB" sz="1900"/>
          </a:p>
          <a:p>
            <a:pPr>
              <a:lnSpc>
                <a:spcPct val="90000"/>
              </a:lnSpc>
            </a:pPr>
            <a:r>
              <a:rPr lang="en-GB" sz="1900">
                <a:latin typeface="Helvetica Light"/>
              </a:rPr>
              <a:t>With the state being usually the direct beneficiary of nature-focused compensation, states may be more inclined to go against some companies.</a:t>
            </a:r>
          </a:p>
          <a:p>
            <a:pPr>
              <a:lnSpc>
                <a:spcPct val="90000"/>
              </a:lnSpc>
            </a:pPr>
            <a:r>
              <a:rPr lang="en-GB" sz="1900">
                <a:latin typeface="Helvetica Light"/>
              </a:rPr>
              <a:t>As Rights of Nature are a new legal concept, there is a considerable amount of uncertainty.</a:t>
            </a:r>
          </a:p>
        </p:txBody>
      </p:sp>
      <p:sp>
        <p:nvSpPr>
          <p:cNvPr id="13" name="Rectangle">
            <a:extLst>
              <a:ext uri="{FF2B5EF4-FFF2-40B4-BE49-F238E27FC236}">
                <a16:creationId xmlns:a16="http://schemas.microsoft.com/office/drawing/2014/main" id="{F9A7C64A-7759-E942-8BF4-90D754872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2471" y="1096772"/>
            <a:ext cx="492517" cy="5761228"/>
          </a:xfrm>
          <a:prstGeom prst="rect">
            <a:avLst/>
          </a:prstGeom>
          <a:solidFill>
            <a:schemeClr val="bg2"/>
          </a:solidFill>
          <a:ln w="12700">
            <a:miter lim="400000"/>
          </a:ln>
        </p:spPr>
        <p:txBody>
          <a:bodyPr lIns="50800" tIns="50800" rIns="50800" bIns="50800" anchor="ctr"/>
          <a:lstStyle/>
          <a:p>
            <a:pPr algn="ctr"/>
            <a:endParaRPr sz="2600" cap="all">
              <a:solidFill>
                <a:srgbClr val="FFFFFF"/>
              </a:solidFill>
              <a:sym typeface="Avenir Next"/>
            </a:endParaRPr>
          </a:p>
        </p:txBody>
      </p:sp>
      <p:sp>
        <p:nvSpPr>
          <p:cNvPr id="15" name="Cross 14">
            <a:extLst>
              <a:ext uri="{FF2B5EF4-FFF2-40B4-BE49-F238E27FC236}">
                <a16:creationId xmlns:a16="http://schemas.microsoft.com/office/drawing/2014/main" id="{6E8F4613-F584-E34B-9CDA-FF05A0B4C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0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276E95-1B84-914C-B0C5-9FA065619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5116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367E596-6364-884D-8ECA-DABD757BD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een fern leaf closeup">
            <a:extLst>
              <a:ext uri="{FF2B5EF4-FFF2-40B4-BE49-F238E27FC236}">
                <a16:creationId xmlns:a16="http://schemas.microsoft.com/office/drawing/2014/main" id="{80A493CD-E1FA-B8EA-41EA-52BE8EC30EC6}"/>
              </a:ext>
            </a:extLst>
          </p:cNvPr>
          <p:cNvPicPr>
            <a:picLocks noChangeAspect="1"/>
          </p:cNvPicPr>
          <p:nvPr/>
        </p:nvPicPr>
        <p:blipFill>
          <a:blip r:embed="rId2"/>
          <a:srcRect t="7833" b="7833"/>
          <a:stretch/>
        </p:blipFill>
        <p:spPr>
          <a:xfrm>
            <a:off x="20" y="10"/>
            <a:ext cx="12191980" cy="6857990"/>
          </a:xfrm>
          <a:prstGeom prst="rect">
            <a:avLst/>
          </a:prstGeom>
        </p:spPr>
      </p:pic>
      <p:sp>
        <p:nvSpPr>
          <p:cNvPr id="11" name="Rectangle">
            <a:extLst>
              <a:ext uri="{FF2B5EF4-FFF2-40B4-BE49-F238E27FC236}">
                <a16:creationId xmlns:a16="http://schemas.microsoft.com/office/drawing/2014/main" id="{6C7511A4-6FBF-0246-AB44-3B819A707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549940" cy="6858000"/>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a:solidFill>
                <a:srgbClr val="FFFFFF"/>
              </a:solidFill>
              <a:sym typeface="Avenir Next"/>
            </a:endParaRPr>
          </a:p>
        </p:txBody>
      </p:sp>
      <p:sp>
        <p:nvSpPr>
          <p:cNvPr id="13" name="Rectangle 12">
            <a:extLst>
              <a:ext uri="{FF2B5EF4-FFF2-40B4-BE49-F238E27FC236}">
                <a16:creationId xmlns:a16="http://schemas.microsoft.com/office/drawing/2014/main" id="{17857F1F-17F7-9144-8BBA-AD63FC0AA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F4925-18A5-C9EA-8B57-8F5EAE85503D}"/>
              </a:ext>
            </a:extLst>
          </p:cNvPr>
          <p:cNvSpPr>
            <a:spLocks noGrp="1"/>
          </p:cNvSpPr>
          <p:nvPr>
            <p:ph type="title"/>
          </p:nvPr>
        </p:nvSpPr>
        <p:spPr>
          <a:xfrm>
            <a:off x="565150" y="536376"/>
            <a:ext cx="8998908" cy="1446550"/>
          </a:xfrm>
        </p:spPr>
        <p:txBody>
          <a:bodyPr>
            <a:normAutofit/>
          </a:bodyPr>
          <a:lstStyle/>
          <a:p>
            <a:r>
              <a:rPr lang="en-GB" sz="3600"/>
              <a:t>Burlington vs. Ecuador </a:t>
            </a:r>
            <a:r>
              <a:rPr lang="en-GB" sz="2000"/>
              <a:t>(ICSID 2009-2017)</a:t>
            </a:r>
            <a:endParaRPr lang="en-GB" sz="3600"/>
          </a:p>
        </p:txBody>
      </p:sp>
      <p:sp>
        <p:nvSpPr>
          <p:cNvPr id="3" name="Content Placeholder 2">
            <a:extLst>
              <a:ext uri="{FF2B5EF4-FFF2-40B4-BE49-F238E27FC236}">
                <a16:creationId xmlns:a16="http://schemas.microsoft.com/office/drawing/2014/main" id="{DC5F87A1-7175-6D44-917C-41D10C72AF1F}"/>
              </a:ext>
            </a:extLst>
          </p:cNvPr>
          <p:cNvSpPr>
            <a:spLocks noGrp="1"/>
          </p:cNvSpPr>
          <p:nvPr>
            <p:ph idx="1"/>
          </p:nvPr>
        </p:nvSpPr>
        <p:spPr>
          <a:xfrm>
            <a:off x="565150" y="1259651"/>
            <a:ext cx="9316409" cy="5232067"/>
          </a:xfrm>
        </p:spPr>
        <p:txBody>
          <a:bodyPr vert="horz" lIns="91440" tIns="45720" rIns="91440" bIns="45720" rtlCol="0" anchor="t">
            <a:noAutofit/>
          </a:bodyPr>
          <a:lstStyle/>
          <a:p>
            <a:r>
              <a:rPr lang="en-GB" sz="1500">
                <a:latin typeface="Helvetica Light"/>
              </a:rPr>
              <a:t>Burlington Resources Inc.: a foreign investor active in oil extraction and production, allegedly causing groundwater pollution and soil contamination in Ecuadorian Amazon region.</a:t>
            </a:r>
          </a:p>
          <a:p>
            <a:r>
              <a:rPr lang="en-GB" sz="1500">
                <a:latin typeface="Helvetica Light"/>
              </a:rPr>
              <a:t>The pollution and contamination were supposedly going on for a few years. In 2008, Ecuador adopted a new Constitution, introducing Rights of Nature as both a narrative and a normative element.</a:t>
            </a:r>
          </a:p>
          <a:p>
            <a:pPr lvl="1"/>
            <a:r>
              <a:rPr lang="en-GB" sz="1500">
                <a:latin typeface="Helvetica Light"/>
              </a:rPr>
              <a:t>Article 10: </a:t>
            </a:r>
            <a:r>
              <a:rPr lang="en-GB" sz="1500" i="1">
                <a:latin typeface="Helvetica Light"/>
              </a:rPr>
              <a:t>Nature shall be the subject of those rights that the Constitution recognizes for it.</a:t>
            </a:r>
          </a:p>
          <a:p>
            <a:pPr lvl="1"/>
            <a:r>
              <a:rPr lang="en-GB" sz="1500">
                <a:latin typeface="Helvetica Light"/>
              </a:rPr>
              <a:t>Article 71: </a:t>
            </a:r>
            <a:r>
              <a:rPr lang="en-GB" sz="1500" i="1">
                <a:latin typeface="Helvetica Light"/>
              </a:rPr>
              <a:t>Nature, or Pacha Mama, where life is reproduced and occurs, has the right to integral respect for its existence and for the maintenance and regeneration of its life cycles, structure, functions and evolutionary processes.</a:t>
            </a:r>
          </a:p>
          <a:p>
            <a:pPr lvl="1"/>
            <a:r>
              <a:rPr lang="en-GB" sz="1500">
                <a:latin typeface="Helvetica Light"/>
              </a:rPr>
              <a:t>Article 72: </a:t>
            </a:r>
            <a:r>
              <a:rPr lang="en-GB" sz="1500" i="1">
                <a:latin typeface="Helvetica Light"/>
              </a:rPr>
              <a:t>Nature has the right to be restored. This restoration shall be apart from the obligation of the State and natural persons or legal entities to compensate individuals and communities that depend on affected natural systems.</a:t>
            </a:r>
          </a:p>
          <a:p>
            <a:pPr lvl="1"/>
            <a:r>
              <a:rPr lang="en-GB" sz="1500">
                <a:latin typeface="Helvetica Light"/>
              </a:rPr>
              <a:t>Article 73: </a:t>
            </a:r>
            <a:r>
              <a:rPr lang="en-GB" sz="1500" i="1">
                <a:latin typeface="Helvetica Light"/>
              </a:rPr>
              <a:t>The State shall apply preventive and restrictive measures on activities that might lead to the extinction of species, the destruction of ecosystems and the permanent alteration of natural cycles.</a:t>
            </a:r>
          </a:p>
          <a:p>
            <a:pPr lvl="1"/>
            <a:r>
              <a:rPr lang="en-GB" sz="1500">
                <a:latin typeface="Helvetica Light"/>
              </a:rPr>
              <a:t>Article 397: incl. e.g. principle of immediateness &amp; </a:t>
            </a:r>
            <a:r>
              <a:rPr lang="en-GB" sz="1500" i="1" err="1">
                <a:latin typeface="Helvetica Light"/>
              </a:rPr>
              <a:t>actio</a:t>
            </a:r>
            <a:r>
              <a:rPr lang="en-GB" sz="1500" i="1">
                <a:latin typeface="Helvetica Light"/>
              </a:rPr>
              <a:t> </a:t>
            </a:r>
            <a:r>
              <a:rPr lang="en-GB" sz="1500" i="1" err="1">
                <a:latin typeface="Helvetica Light"/>
              </a:rPr>
              <a:t>popularis</a:t>
            </a:r>
            <a:r>
              <a:rPr lang="en-GB" sz="1500" i="1">
                <a:latin typeface="Helvetica Light"/>
              </a:rPr>
              <a:t> </a:t>
            </a:r>
            <a:r>
              <a:rPr lang="en-GB" sz="1500">
                <a:latin typeface="Helvetica Light"/>
              </a:rPr>
              <a:t>even on precautionary grounds. </a:t>
            </a:r>
          </a:p>
          <a:p>
            <a:pPr lvl="1"/>
            <a:r>
              <a:rPr lang="en-GB" sz="1500">
                <a:latin typeface="Helvetica Light"/>
              </a:rPr>
              <a:t>Ecuador used </a:t>
            </a:r>
            <a:r>
              <a:rPr lang="en-GB" sz="1500" err="1">
                <a:latin typeface="Helvetica Light"/>
              </a:rPr>
              <a:t>RoN</a:t>
            </a:r>
            <a:r>
              <a:rPr lang="en-GB" sz="1500">
                <a:latin typeface="Helvetica Light"/>
              </a:rPr>
              <a:t> as a justification of a strict liability regime,  with Burlington arguing that it cannot be applied retroactively. </a:t>
            </a:r>
            <a:endParaRPr lang="en-GB" sz="1500"/>
          </a:p>
          <a:p>
            <a:r>
              <a:rPr lang="en-GB" sz="1500">
                <a:latin typeface="Helvetica Light"/>
              </a:rPr>
              <a:t>Expropriation of Burlington was considered unlawful and new constitutional provisions could not be applied retroactively, but Ecuador was awarded some compensation in counterclaims.</a:t>
            </a:r>
          </a:p>
          <a:p>
            <a:endParaRPr lang="en-GB" sz="1500" i="1"/>
          </a:p>
        </p:txBody>
      </p:sp>
      <p:sp>
        <p:nvSpPr>
          <p:cNvPr id="15" name="Cross 14">
            <a:extLst>
              <a:ext uri="{FF2B5EF4-FFF2-40B4-BE49-F238E27FC236}">
                <a16:creationId xmlns:a16="http://schemas.microsoft.com/office/drawing/2014/main" id="{8D56D3E8-B102-DF4E-8F6F-48B29022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446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367E596-6364-884D-8ECA-DABD757BD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aerial view of ocean waves">
            <a:extLst>
              <a:ext uri="{FF2B5EF4-FFF2-40B4-BE49-F238E27FC236}">
                <a16:creationId xmlns:a16="http://schemas.microsoft.com/office/drawing/2014/main" id="{80A493CD-E1FA-B8EA-41EA-52BE8EC30EC6}"/>
              </a:ext>
            </a:extLst>
          </p:cNvPr>
          <p:cNvPicPr>
            <a:picLocks noChangeAspect="1"/>
          </p:cNvPicPr>
          <p:nvPr/>
        </p:nvPicPr>
        <p:blipFill>
          <a:blip r:embed="rId2"/>
          <a:srcRect t="7854" b="7854"/>
          <a:stretch/>
        </p:blipFill>
        <p:spPr>
          <a:xfrm>
            <a:off x="20" y="10"/>
            <a:ext cx="12191980" cy="6857990"/>
          </a:xfrm>
          <a:prstGeom prst="rect">
            <a:avLst/>
          </a:prstGeom>
        </p:spPr>
      </p:pic>
      <p:sp>
        <p:nvSpPr>
          <p:cNvPr id="11" name="Rectangle">
            <a:extLst>
              <a:ext uri="{FF2B5EF4-FFF2-40B4-BE49-F238E27FC236}">
                <a16:creationId xmlns:a16="http://schemas.microsoft.com/office/drawing/2014/main" id="{6C7511A4-6FBF-0246-AB44-3B819A707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549940" cy="6858000"/>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a:solidFill>
                <a:srgbClr val="FFFFFF"/>
              </a:solidFill>
              <a:sym typeface="Avenir Next"/>
            </a:endParaRPr>
          </a:p>
        </p:txBody>
      </p:sp>
      <p:sp>
        <p:nvSpPr>
          <p:cNvPr id="13" name="Rectangle 12">
            <a:extLst>
              <a:ext uri="{FF2B5EF4-FFF2-40B4-BE49-F238E27FC236}">
                <a16:creationId xmlns:a16="http://schemas.microsoft.com/office/drawing/2014/main" id="{17857F1F-17F7-9144-8BBA-AD63FC0AA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F4925-18A5-C9EA-8B57-8F5EAE85503D}"/>
              </a:ext>
            </a:extLst>
          </p:cNvPr>
          <p:cNvSpPr>
            <a:spLocks noGrp="1"/>
          </p:cNvSpPr>
          <p:nvPr>
            <p:ph type="title"/>
          </p:nvPr>
        </p:nvSpPr>
        <p:spPr>
          <a:xfrm>
            <a:off x="565150" y="521807"/>
            <a:ext cx="8267296" cy="1446550"/>
          </a:xfrm>
        </p:spPr>
        <p:txBody>
          <a:bodyPr>
            <a:normAutofit/>
          </a:bodyPr>
          <a:lstStyle/>
          <a:p>
            <a:r>
              <a:rPr lang="en-GB"/>
              <a:t>EC — Seal Products</a:t>
            </a:r>
            <a:br>
              <a:rPr lang="en-GB"/>
            </a:br>
            <a:r>
              <a:rPr lang="en-GB" sz="2800"/>
              <a:t>(WTO Dispute Settlement 2011-2014)</a:t>
            </a:r>
            <a:endParaRPr lang="en-GB"/>
          </a:p>
        </p:txBody>
      </p:sp>
      <p:sp>
        <p:nvSpPr>
          <p:cNvPr id="3" name="Content Placeholder 2">
            <a:extLst>
              <a:ext uri="{FF2B5EF4-FFF2-40B4-BE49-F238E27FC236}">
                <a16:creationId xmlns:a16="http://schemas.microsoft.com/office/drawing/2014/main" id="{DC5F87A1-7175-6D44-917C-41D10C72AF1F}"/>
              </a:ext>
            </a:extLst>
          </p:cNvPr>
          <p:cNvSpPr>
            <a:spLocks noGrp="1"/>
          </p:cNvSpPr>
          <p:nvPr>
            <p:ph idx="1"/>
          </p:nvPr>
        </p:nvSpPr>
        <p:spPr>
          <a:xfrm>
            <a:off x="565149" y="2060620"/>
            <a:ext cx="8452799" cy="4614499"/>
          </a:xfrm>
        </p:spPr>
        <p:txBody>
          <a:bodyPr vert="horz" lIns="91440" tIns="45720" rIns="91440" bIns="45720" rtlCol="0" anchor="t">
            <a:normAutofit lnSpcReduction="10000"/>
          </a:bodyPr>
          <a:lstStyle/>
          <a:p>
            <a:pPr>
              <a:lnSpc>
                <a:spcPct val="110000"/>
              </a:lnSpc>
            </a:pPr>
            <a:r>
              <a:rPr lang="en-GB" sz="1600">
                <a:latin typeface="Helvetica Light"/>
              </a:rPr>
              <a:t>In 2009, the Trade in Seal Products Basic Regulation of the European Parliament and Council  prohibited the placing of seal products on the EU market, with the exception of products resulting from traditional hunting by the Inuit people.</a:t>
            </a:r>
          </a:p>
          <a:p>
            <a:pPr>
              <a:lnSpc>
                <a:spcPct val="110000"/>
              </a:lnSpc>
            </a:pPr>
            <a:r>
              <a:rPr lang="en-GB" sz="1600">
                <a:latin typeface="Helvetica Light"/>
              </a:rPr>
              <a:t>The panel found that this exception violates Article I:1 of the GATT 1994, as it treats the Inuit products (from Greenland) in a different way than like products from other countries.</a:t>
            </a:r>
          </a:p>
          <a:p>
            <a:pPr>
              <a:lnSpc>
                <a:spcPct val="110000"/>
              </a:lnSpc>
            </a:pPr>
            <a:r>
              <a:rPr lang="en-GB" sz="1600">
                <a:latin typeface="Helvetica Light"/>
              </a:rPr>
              <a:t>The exception was changed to include “Inuit and other indigenous communities”.</a:t>
            </a:r>
          </a:p>
          <a:p>
            <a:pPr>
              <a:lnSpc>
                <a:spcPct val="110000"/>
              </a:lnSpc>
            </a:pPr>
            <a:r>
              <a:rPr lang="en-GB" sz="1600">
                <a:latin typeface="Helvetica Light"/>
              </a:rPr>
              <a:t>According to the EU, </a:t>
            </a:r>
            <a:r>
              <a:rPr lang="en-GB" sz="1600" i="1">
                <a:latin typeface="Helvetica Light"/>
              </a:rPr>
              <a:t>seal hunts traditionally conducted by the Inuit and other indigenous communities contribute to the subsistence of these communities and as such do not raise the same public moral concerns as seal hunts conducted primarily for commercial reasons.</a:t>
            </a:r>
          </a:p>
          <a:p>
            <a:pPr>
              <a:lnSpc>
                <a:spcPct val="110000"/>
              </a:lnSpc>
            </a:pPr>
            <a:r>
              <a:rPr lang="en-GB" sz="1600">
                <a:latin typeface="Helvetica Light"/>
              </a:rPr>
              <a:t>An “indigenous exception” is based on proportionality (scale), necessity (means of subsistence), and culture (tradition), while being quite distant from the logic of any absolute rights belonging to particular seals.</a:t>
            </a:r>
          </a:p>
          <a:p>
            <a:pPr>
              <a:lnSpc>
                <a:spcPct val="110000"/>
              </a:lnSpc>
            </a:pPr>
            <a:r>
              <a:rPr lang="en-GB" sz="1600">
                <a:latin typeface="Helvetica Light"/>
              </a:rPr>
              <a:t>The dispute did not involve explicit references to Rights of Nature, but it illustrates similar thought patterns (respect for indigenous practices, protection of ecosystems as a whole).</a:t>
            </a:r>
            <a:br>
              <a:rPr lang="en-GB" sz="1600" i="1"/>
            </a:br>
            <a:endParaRPr lang="en-GB" sz="1600"/>
          </a:p>
          <a:p>
            <a:pPr>
              <a:lnSpc>
                <a:spcPct val="110000"/>
              </a:lnSpc>
            </a:pPr>
            <a:endParaRPr lang="en-GB" sz="1400"/>
          </a:p>
        </p:txBody>
      </p:sp>
      <p:sp>
        <p:nvSpPr>
          <p:cNvPr id="15" name="Cross 14">
            <a:extLst>
              <a:ext uri="{FF2B5EF4-FFF2-40B4-BE49-F238E27FC236}">
                <a16:creationId xmlns:a16="http://schemas.microsoft.com/office/drawing/2014/main" id="{8D56D3E8-B102-DF4E-8F6F-48B29022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6110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een fern leaf closeup">
            <a:extLst>
              <a:ext uri="{FF2B5EF4-FFF2-40B4-BE49-F238E27FC236}">
                <a16:creationId xmlns:a16="http://schemas.microsoft.com/office/drawing/2014/main" id="{80A493CD-E1FA-B8EA-41EA-52BE8EC30EC6}"/>
              </a:ext>
            </a:extLst>
          </p:cNvPr>
          <p:cNvPicPr>
            <a:picLocks noChangeAspect="1"/>
          </p:cNvPicPr>
          <p:nvPr/>
        </p:nvPicPr>
        <p:blipFill rotWithShape="1">
          <a:blip r:embed="rId2"/>
          <a:srcRect l="8890" r="40278" b="-1"/>
          <a:stretch/>
        </p:blipFill>
        <p:spPr>
          <a:xfrm>
            <a:off x="0" y="10"/>
            <a:ext cx="5222474" cy="6857990"/>
          </a:xfrm>
          <a:prstGeom prst="rect">
            <a:avLst/>
          </a:prstGeom>
        </p:spPr>
      </p:pic>
      <p:sp>
        <p:nvSpPr>
          <p:cNvPr id="22" name="Rectangle">
            <a:extLst>
              <a:ext uri="{FF2B5EF4-FFF2-40B4-BE49-F238E27FC236}">
                <a16:creationId xmlns:a16="http://schemas.microsoft.com/office/drawing/2014/main" id="{012D3DE8-D97E-7C4A-A951-51BC9267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096772"/>
            <a:ext cx="5222474" cy="5761228"/>
          </a:xfrm>
          <a:prstGeom prst="rect">
            <a:avLst/>
          </a:prstGeom>
          <a:gradFill flip="none" rotWithShape="1">
            <a:gsLst>
              <a:gs pos="32000">
                <a:schemeClr val="tx1">
                  <a:alpha val="67000"/>
                </a:schemeClr>
              </a:gs>
              <a:gs pos="0">
                <a:schemeClr val="tx1">
                  <a:alpha val="55000"/>
                </a:schemeClr>
              </a:gs>
              <a:gs pos="99000">
                <a:schemeClr val="tx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a:solidFill>
                <a:srgbClr val="FFFFFF"/>
              </a:solidFill>
              <a:sym typeface="Avenir Next"/>
            </a:endParaRPr>
          </a:p>
        </p:txBody>
      </p:sp>
      <p:sp>
        <p:nvSpPr>
          <p:cNvPr id="2" name="Title 1">
            <a:extLst>
              <a:ext uri="{FF2B5EF4-FFF2-40B4-BE49-F238E27FC236}">
                <a16:creationId xmlns:a16="http://schemas.microsoft.com/office/drawing/2014/main" id="{5D7F4925-18A5-C9EA-8B57-8F5EAE85503D}"/>
              </a:ext>
            </a:extLst>
          </p:cNvPr>
          <p:cNvSpPr>
            <a:spLocks noGrp="1"/>
          </p:cNvSpPr>
          <p:nvPr>
            <p:ph type="title"/>
          </p:nvPr>
        </p:nvSpPr>
        <p:spPr>
          <a:xfrm>
            <a:off x="565149" y="1553972"/>
            <a:ext cx="4114800" cy="4064931"/>
          </a:xfrm>
        </p:spPr>
        <p:txBody>
          <a:bodyPr>
            <a:normAutofit/>
          </a:bodyPr>
          <a:lstStyle/>
          <a:p>
            <a:r>
              <a:rPr lang="en-GB">
                <a:solidFill>
                  <a:schemeClr val="bg1"/>
                </a:solidFill>
              </a:rPr>
              <a:t>Final remarks</a:t>
            </a:r>
          </a:p>
        </p:txBody>
      </p:sp>
      <p:sp>
        <p:nvSpPr>
          <p:cNvPr id="3" name="Content Placeholder 2">
            <a:extLst>
              <a:ext uri="{FF2B5EF4-FFF2-40B4-BE49-F238E27FC236}">
                <a16:creationId xmlns:a16="http://schemas.microsoft.com/office/drawing/2014/main" id="{DC5F87A1-7175-6D44-917C-41D10C72AF1F}"/>
              </a:ext>
            </a:extLst>
          </p:cNvPr>
          <p:cNvSpPr>
            <a:spLocks noGrp="1"/>
          </p:cNvSpPr>
          <p:nvPr>
            <p:ph idx="1"/>
          </p:nvPr>
        </p:nvSpPr>
        <p:spPr>
          <a:xfrm>
            <a:off x="6096000" y="1553971"/>
            <a:ext cx="5530839" cy="4999229"/>
          </a:xfrm>
        </p:spPr>
        <p:txBody>
          <a:bodyPr vert="horz" lIns="91440" tIns="45720" rIns="91440" bIns="45720" rtlCol="0" anchor="t">
            <a:normAutofit lnSpcReduction="10000"/>
          </a:bodyPr>
          <a:lstStyle/>
          <a:p>
            <a:pPr>
              <a:lnSpc>
                <a:spcPct val="90000"/>
              </a:lnSpc>
            </a:pPr>
            <a:r>
              <a:rPr lang="en-GB" sz="1800">
                <a:latin typeface="Helvetica Light"/>
              </a:rPr>
              <a:t>Rights of Nature seem to play more a political and symbolic role in proceedings; their legal content remains to be precisely determined.</a:t>
            </a:r>
          </a:p>
          <a:p>
            <a:pPr>
              <a:lnSpc>
                <a:spcPct val="90000"/>
              </a:lnSpc>
            </a:pPr>
            <a:r>
              <a:rPr lang="en-GB" sz="1800">
                <a:latin typeface="Helvetica Light"/>
              </a:rPr>
              <a:t>Rights of Nature may have an impact on states’ shrinking willingness to accept certain categories of economic activities.</a:t>
            </a:r>
          </a:p>
          <a:p>
            <a:pPr>
              <a:lnSpc>
                <a:spcPct val="90000"/>
              </a:lnSpc>
            </a:pPr>
            <a:r>
              <a:rPr lang="en-GB" sz="1800">
                <a:latin typeface="Helvetica Light"/>
              </a:rPr>
              <a:t>Differences in legal systems are bound to influence the behaviour of actors in cases involving transboundary risks. </a:t>
            </a:r>
            <a:endParaRPr lang="en-GB" sz="1800"/>
          </a:p>
          <a:p>
            <a:pPr>
              <a:lnSpc>
                <a:spcPct val="90000"/>
              </a:lnSpc>
            </a:pPr>
            <a:r>
              <a:rPr lang="en-GB" sz="1800">
                <a:latin typeface="Helvetica Light"/>
              </a:rPr>
              <a:t>Rights of Nature and connected concepts, even if adopted by a minority of states, may cause a shift in investment decisions and policies.</a:t>
            </a:r>
          </a:p>
          <a:p>
            <a:pPr>
              <a:lnSpc>
                <a:spcPct val="90000"/>
              </a:lnSpc>
            </a:pPr>
            <a:r>
              <a:rPr lang="en-GB" sz="1800">
                <a:latin typeface="Helvetica Light"/>
              </a:rPr>
              <a:t>The moral and cultural underpinnings are often closely linked to the local context of particular states and might not translate well into international and European economic law.</a:t>
            </a:r>
          </a:p>
          <a:p>
            <a:pPr>
              <a:lnSpc>
                <a:spcPct val="90000"/>
              </a:lnSpc>
            </a:pPr>
            <a:r>
              <a:rPr lang="en-GB" sz="1800">
                <a:latin typeface="Helvetica Light"/>
              </a:rPr>
              <a:t>The Rights of Nature discourse lacks discussions about balance between the social, economic, and environmental considerations.</a:t>
            </a:r>
          </a:p>
          <a:p>
            <a:pPr>
              <a:lnSpc>
                <a:spcPct val="90000"/>
              </a:lnSpc>
            </a:pPr>
            <a:endParaRPr lang="en-GB" sz="1400"/>
          </a:p>
        </p:txBody>
      </p:sp>
      <p:sp>
        <p:nvSpPr>
          <p:cNvPr id="24" name="Rectangle">
            <a:extLst>
              <a:ext uri="{FF2B5EF4-FFF2-40B4-BE49-F238E27FC236}">
                <a16:creationId xmlns:a16="http://schemas.microsoft.com/office/drawing/2014/main" id="{F9A7C64A-7759-E942-8BF4-90D754872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2471" y="1096772"/>
            <a:ext cx="492517" cy="5761228"/>
          </a:xfrm>
          <a:prstGeom prst="rect">
            <a:avLst/>
          </a:prstGeom>
          <a:solidFill>
            <a:schemeClr val="bg2"/>
          </a:solidFill>
          <a:ln w="12700">
            <a:miter lim="400000"/>
          </a:ln>
        </p:spPr>
        <p:txBody>
          <a:bodyPr lIns="50800" tIns="50800" rIns="50800" bIns="50800" anchor="ctr"/>
          <a:lstStyle/>
          <a:p>
            <a:pPr algn="ctr"/>
            <a:endParaRPr sz="2600" cap="all">
              <a:solidFill>
                <a:srgbClr val="FFFFFF"/>
              </a:solidFill>
              <a:sym typeface="Avenir Next"/>
            </a:endParaRPr>
          </a:p>
        </p:txBody>
      </p:sp>
      <p:sp>
        <p:nvSpPr>
          <p:cNvPr id="26" name="Cross 25">
            <a:extLst>
              <a:ext uri="{FF2B5EF4-FFF2-40B4-BE49-F238E27FC236}">
                <a16:creationId xmlns:a16="http://schemas.microsoft.com/office/drawing/2014/main" id="{6E8F4613-F584-E34B-9CDA-FF05A0B4C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0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C276E95-1B84-914C-B0C5-9FA065619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288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ross 41">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4695F8-41B0-B3F3-6777-316A3EC2DEA2}"/>
              </a:ext>
            </a:extLst>
          </p:cNvPr>
          <p:cNvSpPr>
            <a:spLocks noGrp="1"/>
          </p:cNvSpPr>
          <p:nvPr>
            <p:ph type="title"/>
          </p:nvPr>
        </p:nvSpPr>
        <p:spPr>
          <a:xfrm>
            <a:off x="7087170" y="1625608"/>
            <a:ext cx="4131436" cy="2722164"/>
          </a:xfrm>
        </p:spPr>
        <p:txBody>
          <a:bodyPr vert="horz" lIns="91440" tIns="45720" rIns="91440" bIns="45720" rtlCol="0" anchor="b">
            <a:normAutofit/>
          </a:bodyPr>
          <a:lstStyle/>
          <a:p>
            <a:r>
              <a:rPr lang="en-US" sz="8000" kern="1200" spc="-150">
                <a:solidFill>
                  <a:schemeClr val="tx1"/>
                </a:solidFill>
              </a:rPr>
              <a:t>Thank you!</a:t>
            </a:r>
          </a:p>
        </p:txBody>
      </p:sp>
      <p:pic>
        <p:nvPicPr>
          <p:cNvPr id="4" name="Picture 3" descr="Woman with white hair">
            <a:extLst>
              <a:ext uri="{FF2B5EF4-FFF2-40B4-BE49-F238E27FC236}">
                <a16:creationId xmlns:a16="http://schemas.microsoft.com/office/drawing/2014/main" id="{D772896A-E158-ED96-C19F-877705A660CB}"/>
              </a:ext>
            </a:extLst>
          </p:cNvPr>
          <p:cNvPicPr>
            <a:picLocks noChangeAspect="1"/>
          </p:cNvPicPr>
          <p:nvPr/>
        </p:nvPicPr>
        <p:blipFill>
          <a:blip r:embed="rId2"/>
          <a:srcRect l="14718" r="14718"/>
          <a:stretch/>
        </p:blipFill>
        <p:spPr>
          <a:xfrm>
            <a:off x="464577" y="1096772"/>
            <a:ext cx="6098032" cy="5761228"/>
          </a:xfrm>
          <a:prstGeom prst="rect">
            <a:avLst/>
          </a:prstGeom>
        </p:spPr>
      </p:pic>
      <p:sp>
        <p:nvSpPr>
          <p:cNvPr id="48" name="Cross 47">
            <a:extLst>
              <a:ext uri="{FF2B5EF4-FFF2-40B4-BE49-F238E27FC236}">
                <a16:creationId xmlns:a16="http://schemas.microsoft.com/office/drawing/2014/main" id="{D6F182EB-F44A-974A-9658-0DE4252E4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5177"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6685E0E-0D11-CD46-BE7F-9339AAD81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7793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theme/theme1.xml><?xml version="1.0" encoding="utf-8"?>
<a:theme xmlns:a="http://schemas.openxmlformats.org/drawingml/2006/main" name="MadridVTI">
  <a:themeElements>
    <a:clrScheme name="Custom 2">
      <a:dk1>
        <a:srgbClr val="000000"/>
      </a:dk1>
      <a:lt1>
        <a:srgbClr val="FFFFFF"/>
      </a:lt1>
      <a:dk2>
        <a:srgbClr val="34381F"/>
      </a:dk2>
      <a:lt2>
        <a:srgbClr val="F3F4F8"/>
      </a:lt2>
      <a:accent1>
        <a:srgbClr val="E88A60"/>
      </a:accent1>
      <a:accent2>
        <a:srgbClr val="C19D3C"/>
      </a:accent2>
      <a:accent3>
        <a:srgbClr val="9DA952"/>
      </a:accent3>
      <a:accent4>
        <a:srgbClr val="73B440"/>
      </a:accent4>
      <a:accent5>
        <a:srgbClr val="3ABB37"/>
      </a:accent5>
      <a:accent6>
        <a:srgbClr val="3CB96D"/>
      </a:accent6>
      <a:hlink>
        <a:srgbClr val="5E899D"/>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docProps/app.xml><?xml version="1.0" encoding="utf-8"?>
<Properties xmlns="http://schemas.openxmlformats.org/officeDocument/2006/extended-properties" xmlns:vt="http://schemas.openxmlformats.org/officeDocument/2006/docPropsVTypes">
  <TotalTime>0</TotalTime>
  <Words>1100</Words>
  <Application>Microsoft Office PowerPoint</Application>
  <PresentationFormat>Widescreen</PresentationFormat>
  <Paragraphs>72</Paragraphs>
  <Slides>9</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9</vt:i4>
      </vt:variant>
    </vt:vector>
  </HeadingPairs>
  <TitlesOfParts>
    <vt:vector size="16" baseType="lpstr">
      <vt:lpstr>Helvetica</vt:lpstr>
      <vt:lpstr>Arial</vt:lpstr>
      <vt:lpstr>Helvetica Neue</vt:lpstr>
      <vt:lpstr>System Font Regular</vt:lpstr>
      <vt:lpstr>Helvetica Light</vt:lpstr>
      <vt:lpstr>Tenorite</vt:lpstr>
      <vt:lpstr>MadridVTI</vt:lpstr>
      <vt:lpstr>The Implications of Rights of Nature for International Economic Law</vt:lpstr>
      <vt:lpstr>Origins of Rights of Nature</vt:lpstr>
      <vt:lpstr>Critique of anthropocentrism</vt:lpstr>
      <vt:lpstr>Critique of economic growth</vt:lpstr>
      <vt:lpstr>Potential issues  for economic actors</vt:lpstr>
      <vt:lpstr>Burlington vs. Ecuador (ICSID 2009-2017)</vt:lpstr>
      <vt:lpstr>EC — Seal Products (WTO Dispute Settlement 2011-2014)</vt:lpstr>
      <vt:lpstr>Final remarks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Implications of Rights of Nature for International Economic Law</dc:title>
  <dc:creator>Lena Helińska</dc:creator>
  <cp:lastModifiedBy>Klarissa Martins Sckayer Abicalam</cp:lastModifiedBy>
  <cp:revision>2</cp:revision>
  <dcterms:created xsi:type="dcterms:W3CDTF">2023-06-23T09:29:01Z</dcterms:created>
  <dcterms:modified xsi:type="dcterms:W3CDTF">2023-07-06T21:36:47Z</dcterms:modified>
</cp:coreProperties>
</file>